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83" r:id="rId13"/>
    <p:sldId id="266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1515"/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3074A-5C1C-493E-A9E5-3CB9980DE2C9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B6831-5EA9-4E42-9A74-D00CE6578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424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B6831-5EA9-4E42-9A74-D00CE657810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6005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B6831-5EA9-4E42-9A74-D00CE657810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6598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B6831-5EA9-4E42-9A74-D00CE6578109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1950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B6831-5EA9-4E42-9A74-D00CE657810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9591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B6831-5EA9-4E42-9A74-D00CE657810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6263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B6831-5EA9-4E42-9A74-D00CE657810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6263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B6831-5EA9-4E42-9A74-D00CE657810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6263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B6831-5EA9-4E42-9A74-D00CE657810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6263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B6831-5EA9-4E42-9A74-D00CE657810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6263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B6831-5EA9-4E42-9A74-D00CE657810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6263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B6831-5EA9-4E42-9A74-D00CE657810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6263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slide" Target="slide2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slide" Target="slide25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7.jpeg"/><Relationship Id="rId3" Type="http://schemas.openxmlformats.org/officeDocument/2006/relationships/image" Target="../media/image7.jpeg"/><Relationship Id="rId7" Type="http://schemas.openxmlformats.org/officeDocument/2006/relationships/image" Target="../media/image34.jpeg"/><Relationship Id="rId12" Type="http://schemas.openxmlformats.org/officeDocument/2006/relationships/image" Target="../media/image16.jpeg"/><Relationship Id="rId2" Type="http://schemas.openxmlformats.org/officeDocument/2006/relationships/image" Target="../media/image22.jpeg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36.jpeg"/><Relationship Id="rId5" Type="http://schemas.openxmlformats.org/officeDocument/2006/relationships/image" Target="../media/image33.jpeg"/><Relationship Id="rId15" Type="http://schemas.openxmlformats.org/officeDocument/2006/relationships/image" Target="../media/image39.jpeg"/><Relationship Id="rId10" Type="http://schemas.openxmlformats.org/officeDocument/2006/relationships/image" Target="../media/image15.jpeg"/><Relationship Id="rId4" Type="http://schemas.openxmlformats.org/officeDocument/2006/relationships/image" Target="../media/image32.jpeg"/><Relationship Id="rId9" Type="http://schemas.openxmlformats.org/officeDocument/2006/relationships/image" Target="../media/image18.jpeg"/><Relationship Id="rId1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2.mp3"/><Relationship Id="rId6" Type="http://schemas.microsoft.com/office/2007/relationships/media" Target="../media/media2.mp3"/><Relationship Id="rId5" Type="http://schemas.openxmlformats.org/officeDocument/2006/relationships/image" Target="../media/image9.jpeg"/><Relationship Id="rId4" Type="http://schemas.openxmlformats.org/officeDocument/2006/relationships/slide" Target="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slide" Target="slid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pr-tver.ru/index.php/red-boo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slide" Target="slide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slide" Target="slide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slide" Target="slide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slide" Target="slide1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slide" Target="slide1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slide" Target="slide1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slide" Target="slide2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slide" Target="slide19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slide" Target="slide2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slide" Target="slide2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slide" Target="slide2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slide" Target="slide23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764704"/>
            <a:ext cx="6741680" cy="51194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74542" y="1431609"/>
            <a:ext cx="7801442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solidFill>
                  <a:srgbClr val="FF1515"/>
                </a:solidFill>
              </a:rPr>
              <a:t>Красная книга </a:t>
            </a:r>
          </a:p>
          <a:p>
            <a:pPr algn="ctr"/>
            <a:r>
              <a:rPr lang="ru-RU" sz="9600" b="1" spc="50" dirty="0" smtClean="0">
                <a:ln w="11430"/>
                <a:solidFill>
                  <a:srgbClr val="FF1515"/>
                </a:solidFill>
              </a:rPr>
              <a:t>Тверской области</a:t>
            </a:r>
            <a:endParaRPr lang="ru-RU" sz="9600" b="1" cap="none" spc="50" dirty="0">
              <a:ln w="11430"/>
              <a:solidFill>
                <a:srgbClr val="FF151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976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31339"/>
            <a:ext cx="3060564" cy="36726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7" y="1040576"/>
            <a:ext cx="3009806" cy="36726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315995" y="4027601"/>
            <a:ext cx="510595" cy="7581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48963"/>
            <a:ext cx="91271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725" lvl="0"/>
            <a:r>
              <a:rPr lang="ru-RU" sz="4000" b="1" dirty="0">
                <a:solidFill>
                  <a:srgbClr val="FF0000"/>
                </a:solidFill>
              </a:rPr>
              <a:t>5–</a:t>
            </a:r>
            <a:r>
              <a:rPr lang="ru-RU" sz="4000" b="1" i="1" dirty="0">
                <a:solidFill>
                  <a:srgbClr val="FF0000"/>
                </a:solidFill>
              </a:rPr>
              <a:t>восстанавливаемые популяции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630" y="5067624"/>
            <a:ext cx="40563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Calibri" panose="020F0502020204030204" pitchFamily="34" charset="0"/>
              </a:rPr>
              <a:t>Печёночница </a:t>
            </a:r>
            <a:r>
              <a:rPr lang="vi-VN" sz="2800" b="1" dirty="0" smtClean="0">
                <a:latin typeface="Calibri" panose="020F0502020204030204" pitchFamily="34" charset="0"/>
              </a:rPr>
              <a:t>благоро́дная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i="1" dirty="0" smtClean="0"/>
              <a:t>(</a:t>
            </a:r>
            <a:r>
              <a:rPr lang="ru-RU" sz="2800" dirty="0"/>
              <a:t> </a:t>
            </a:r>
            <a:r>
              <a:rPr lang="la-Latn" sz="2800" i="1" dirty="0"/>
              <a:t>Hepática nóbilis</a:t>
            </a:r>
            <a:r>
              <a:rPr lang="ru-RU" sz="2800" i="1" dirty="0" smtClean="0"/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75914" y="5130330"/>
            <a:ext cx="27831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Дупель</a:t>
            </a:r>
          </a:p>
          <a:p>
            <a:pPr algn="ctr"/>
            <a:r>
              <a:rPr lang="ru-RU" sz="2800" i="1" dirty="0" smtClean="0"/>
              <a:t>(</a:t>
            </a:r>
            <a:r>
              <a:rPr lang="la-Latn" sz="2800" i="1" dirty="0"/>
              <a:t>Gallinago media</a:t>
            </a:r>
            <a:r>
              <a:rPr lang="ru-RU" sz="2800" i="1" dirty="0" smtClean="0"/>
              <a:t>)</a:t>
            </a:r>
            <a:endParaRPr lang="ru-RU" sz="2800" b="1" dirty="0"/>
          </a:p>
        </p:txBody>
      </p:sp>
      <p:pic>
        <p:nvPicPr>
          <p:cNvPr id="11" name="Рисунок 1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098139" y="3984800"/>
            <a:ext cx="510595" cy="7581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6377" y="6252564"/>
            <a:ext cx="4252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i="1" dirty="0">
                <a:solidFill>
                  <a:prstClr val="black"/>
                </a:solidFill>
              </a:rPr>
              <a:t>в 2002 г</a:t>
            </a:r>
            <a:r>
              <a:rPr lang="ru-RU" sz="2000" i="1" dirty="0" smtClean="0">
                <a:solidFill>
                  <a:prstClr val="black"/>
                </a:solidFill>
              </a:rPr>
              <a:t>. эти виды имели 2 </a:t>
            </a:r>
            <a:r>
              <a:rPr lang="ru-RU" sz="2000" i="1" dirty="0">
                <a:solidFill>
                  <a:prstClr val="black"/>
                </a:solidFill>
              </a:rPr>
              <a:t>статус </a:t>
            </a:r>
          </a:p>
        </p:txBody>
      </p:sp>
    </p:spTree>
    <p:extLst>
      <p:ext uri="{BB962C8B-B14F-4D97-AF65-F5344CB8AC3E}">
        <p14:creationId xmlns="" xmlns:p14="http://schemas.microsoft.com/office/powerpoint/2010/main" val="82330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523759" y="4585008"/>
            <a:ext cx="2245382" cy="16743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779888" y="4631365"/>
            <a:ext cx="2315871" cy="1630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571998" y="568915"/>
            <a:ext cx="2247753" cy="1567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5" y="4505764"/>
            <a:ext cx="2240468" cy="17140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45" t="6575" r="5847" b="16080"/>
          <a:stretch/>
        </p:blipFill>
        <p:spPr>
          <a:xfrm>
            <a:off x="6850109" y="663820"/>
            <a:ext cx="2220150" cy="14817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291511" y="4565200"/>
            <a:ext cx="2232248" cy="16546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5248"/>
          <a:stretch/>
        </p:blipFill>
        <p:spPr>
          <a:xfrm>
            <a:off x="2290732" y="583834"/>
            <a:ext cx="2281267" cy="18105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4" y="583835"/>
            <a:ext cx="2237390" cy="16780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41" y="318476"/>
            <a:ext cx="9144000" cy="20685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8" y="4341507"/>
            <a:ext cx="9017681" cy="20399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2945" y="239442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Аист черный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2945" y="638811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Куропатка белая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21408" y="2384230"/>
            <a:ext cx="3252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Прострел раскрытый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2472319"/>
            <a:ext cx="33123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0" b="1" dirty="0" smtClean="0">
                <a:solidFill>
                  <a:srgbClr val="FF0000"/>
                </a:solidFill>
              </a:rPr>
              <a:t>…?</a:t>
            </a:r>
            <a:r>
              <a:rPr lang="en-US" sz="13000" b="1" dirty="0" smtClean="0">
                <a:solidFill>
                  <a:srgbClr val="FF0000"/>
                </a:solidFill>
              </a:rPr>
              <a:t>!</a:t>
            </a:r>
            <a:r>
              <a:rPr lang="ru-RU" sz="13000" b="1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sz="13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25411" y="6383123"/>
            <a:ext cx="2244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Росянка английская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80725" y="238126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Лебедь шипун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661614" y="6303975"/>
            <a:ext cx="2188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Колокольчик сибирский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998968" y="239697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Скопа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198051" y="638811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Сизоворонка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70395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7675">
            <a:off x="315949" y="261669"/>
            <a:ext cx="1923678" cy="25649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17" t="2999" r="7055" b="36849"/>
          <a:stretch/>
        </p:blipFill>
        <p:spPr>
          <a:xfrm rot="21229833">
            <a:off x="2305575" y="224972"/>
            <a:ext cx="2502024" cy="21789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401621">
            <a:off x="4624052" y="199510"/>
            <a:ext cx="2225225" cy="22587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2599">
            <a:off x="6954309" y="414703"/>
            <a:ext cx="1865500" cy="24963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2936"/>
            <a:ext cx="1782750" cy="22157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70" y="2437809"/>
            <a:ext cx="1728191" cy="20738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937" y="2044510"/>
            <a:ext cx="2406028" cy="16168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844704"/>
            <a:ext cx="2376264" cy="17821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23251"/>
            <a:ext cx="1950720" cy="19507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335861" y="4293096"/>
            <a:ext cx="1397083" cy="20295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979" y="5238302"/>
            <a:ext cx="1964551" cy="15231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516" y="5652268"/>
            <a:ext cx="1571640" cy="11787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049" y="4549753"/>
            <a:ext cx="1486024" cy="12111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638" y="4626902"/>
            <a:ext cx="1089540" cy="19269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892" y="3621245"/>
            <a:ext cx="1815977" cy="14686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406864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61" b="2495"/>
          <a:stretch/>
        </p:blipFill>
        <p:spPr>
          <a:xfrm>
            <a:off x="5362805" y="332657"/>
            <a:ext cx="3601682" cy="46085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724" y="206458"/>
            <a:ext cx="5127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00654" y="188640"/>
            <a:ext cx="3726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Ветреница лесная</a:t>
            </a:r>
            <a:br>
              <a:rPr lang="ru-RU" sz="3200" b="1" dirty="0"/>
            </a:br>
            <a:r>
              <a:rPr lang="en-US" sz="2800" i="1" dirty="0" smtClean="0"/>
              <a:t>Anemone </a:t>
            </a:r>
            <a:r>
              <a:rPr lang="en-US" sz="2800" i="1" dirty="0"/>
              <a:t>sylvestris</a:t>
            </a:r>
            <a:endParaRPr lang="ru-RU" sz="28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654" y="1340768"/>
            <a:ext cx="38634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Многолетнее </a:t>
            </a:r>
            <a:r>
              <a:rPr lang="ru-RU" sz="2800" dirty="0"/>
              <a:t>травянистое растение высотой ЗО—45 см с коротким </a:t>
            </a:r>
            <a:r>
              <a:rPr lang="ru-RU" sz="2800" dirty="0" smtClean="0"/>
              <a:t>корневищем.</a:t>
            </a:r>
          </a:p>
          <a:p>
            <a:endParaRPr lang="ru-RU" sz="2800" u="sng" dirty="0" smtClean="0"/>
          </a:p>
          <a:p>
            <a:r>
              <a:rPr lang="ru-RU" sz="2800" dirty="0" smtClean="0"/>
              <a:t>Местообитание: сухие холмы, луга, светлые хвойные леса.</a:t>
            </a:r>
          </a:p>
          <a:p>
            <a:endParaRPr lang="ru-RU" sz="2800" dirty="0" smtClean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6833" y="5049476"/>
            <a:ext cx="6944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0000"/>
                </a:solidFill>
              </a:rPr>
              <a:t>Цветет в первой – второй декаде мая.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154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3349" y="1747848"/>
            <a:ext cx="337486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Народное название </a:t>
            </a:r>
            <a:r>
              <a:rPr lang="ru-RU" sz="2800" dirty="0"/>
              <a:t>сон-трава, </a:t>
            </a:r>
            <a:r>
              <a:rPr lang="ru-RU" sz="2800" dirty="0" smtClean="0"/>
              <a:t>пострел.</a:t>
            </a:r>
          </a:p>
          <a:p>
            <a:pPr algn="just"/>
            <a:r>
              <a:rPr lang="ru-RU" sz="2800" dirty="0" smtClean="0"/>
              <a:t>Многолетнее растение высотой 10-40 см.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98" y="491504"/>
            <a:ext cx="3844652" cy="28834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626282"/>
            <a:ext cx="2069111" cy="27688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523348" y="116632"/>
            <a:ext cx="36003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err="1">
                <a:solidFill>
                  <a:prstClr val="black"/>
                </a:solidFill>
              </a:rPr>
              <a:t>Простре́л</a:t>
            </a:r>
            <a:r>
              <a:rPr lang="ru-RU" sz="3600" b="1" dirty="0">
                <a:solidFill>
                  <a:prstClr val="black"/>
                </a:solidFill>
              </a:rPr>
              <a:t> </a:t>
            </a:r>
            <a:r>
              <a:rPr lang="ru-RU" sz="3600" b="1" dirty="0" err="1">
                <a:solidFill>
                  <a:prstClr val="black"/>
                </a:solidFill>
              </a:rPr>
              <a:t>лугово́й</a:t>
            </a:r>
            <a:endParaRPr lang="ru-RU" sz="3600" b="1" dirty="0">
              <a:solidFill>
                <a:prstClr val="black"/>
              </a:solidFill>
            </a:endParaRPr>
          </a:p>
          <a:p>
            <a:pPr lvl="0" algn="ctr"/>
            <a:r>
              <a:rPr lang="ru-RU" sz="2800" i="1" dirty="0">
                <a:solidFill>
                  <a:prstClr val="black"/>
                </a:solidFill>
              </a:rPr>
              <a:t>(</a:t>
            </a:r>
            <a:r>
              <a:rPr lang="la-Latn" sz="2800" i="1" dirty="0">
                <a:solidFill>
                  <a:prstClr val="black"/>
                </a:solidFill>
              </a:rPr>
              <a:t>Pulsatílla praténsis</a:t>
            </a:r>
            <a:r>
              <a:rPr lang="ru-RU" sz="28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3348" y="3861048"/>
            <a:ext cx="44888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Растет в сосновых и смешанных лесах, на открытых песчаных холмах, сухих </a:t>
            </a:r>
            <a:r>
              <a:rPr lang="ru-RU" sz="2800" dirty="0" smtClean="0">
                <a:solidFill>
                  <a:prstClr val="black"/>
                </a:solidFill>
              </a:rPr>
              <a:t>склонах.</a:t>
            </a:r>
          </a:p>
          <a:p>
            <a:r>
              <a:rPr lang="ru-RU" sz="2800" dirty="0" smtClean="0">
                <a:solidFill>
                  <a:prstClr val="black"/>
                </a:solidFill>
              </a:rPr>
              <a:t>Цветет в апреле – июне. </a:t>
            </a:r>
            <a:endParaRPr lang="ru-RU" dirty="0"/>
          </a:p>
        </p:txBody>
      </p:sp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56376" y="5728723"/>
            <a:ext cx="510595" cy="7581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889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16632"/>
            <a:ext cx="3222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</a:rPr>
              <a:t>Соня лесная</a:t>
            </a:r>
            <a:br>
              <a:rPr lang="ru-RU" sz="2800" b="1" dirty="0">
                <a:solidFill>
                  <a:prstClr val="black"/>
                </a:solidFill>
              </a:rPr>
            </a:br>
            <a:r>
              <a:rPr lang="ru-RU" sz="2800" i="1" dirty="0">
                <a:solidFill>
                  <a:prstClr val="black"/>
                </a:solidFill>
              </a:rPr>
              <a:t>(</a:t>
            </a:r>
            <a:r>
              <a:rPr lang="la-Latn" sz="2800" i="1" dirty="0">
                <a:solidFill>
                  <a:prstClr val="black"/>
                </a:solidFill>
              </a:rPr>
              <a:t>Dryomys nitedula</a:t>
            </a:r>
            <a:r>
              <a:rPr lang="ru-RU" sz="2800" i="1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53723" y="1412776"/>
            <a:ext cx="30902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Небольшого размера животные. Длина тела до 11,5 см, хвоста до 10 см. Масса тела 30—40 </a:t>
            </a:r>
            <a:r>
              <a:rPr lang="ru-RU" sz="2400" dirty="0" smtClean="0"/>
              <a:t>грамм.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297" y="260648"/>
            <a:ext cx="3857625" cy="302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587525" y="4103598"/>
            <a:ext cx="70886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prstClr val="black"/>
                </a:solidFill>
              </a:rPr>
              <a:t>Питается </a:t>
            </a:r>
            <a:r>
              <a:rPr lang="ru-RU" sz="2400" dirty="0" smtClean="0">
                <a:solidFill>
                  <a:prstClr val="black"/>
                </a:solidFill>
              </a:rPr>
              <a:t>растительной и животной пищей.  Предпочитает </a:t>
            </a:r>
            <a:r>
              <a:rPr lang="ru-RU" sz="2400" dirty="0">
                <a:solidFill>
                  <a:prstClr val="black"/>
                </a:solidFill>
              </a:rPr>
              <a:t>семена и плоды древесных и кустарниковых </a:t>
            </a:r>
            <a:r>
              <a:rPr lang="ru-RU" sz="2400" dirty="0" smtClean="0">
                <a:solidFill>
                  <a:prstClr val="black"/>
                </a:solidFill>
              </a:rPr>
              <a:t>растений, </a:t>
            </a:r>
            <a:r>
              <a:rPr lang="ru-RU" sz="2400" dirty="0">
                <a:solidFill>
                  <a:prstClr val="black"/>
                </a:solidFill>
              </a:rPr>
              <a:t>из животных кормов питается различными насекомыми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87525" y="3641933"/>
            <a:ext cx="6670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prstClr val="black"/>
                </a:solidFill>
              </a:rPr>
              <a:t>Любит смешанные леса с густым подлеском</a:t>
            </a: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466624" y="2883746"/>
            <a:ext cx="510595" cy="7581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871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710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600" b="1" dirty="0">
                <a:solidFill>
                  <a:prstClr val="black"/>
                </a:solidFill>
              </a:rPr>
              <a:t>Сапсан</a:t>
            </a:r>
          </a:p>
          <a:p>
            <a:pPr lvl="0" algn="ctr"/>
            <a:r>
              <a:rPr lang="la-Latn" sz="2800" i="1" dirty="0" smtClean="0">
                <a:solidFill>
                  <a:prstClr val="black"/>
                </a:solidFill>
              </a:rPr>
              <a:t>Falco </a:t>
            </a:r>
            <a:r>
              <a:rPr lang="la-Latn" sz="2800" i="1" dirty="0">
                <a:solidFill>
                  <a:prstClr val="black"/>
                </a:solidFill>
              </a:rPr>
              <a:t>peregrinus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691"/>
          <a:stretch/>
        </p:blipFill>
        <p:spPr>
          <a:xfrm>
            <a:off x="4067944" y="260648"/>
            <a:ext cx="4808046" cy="3148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547664" y="1628800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Хищная птица из семейства соколиные.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7663" y="3464036"/>
            <a:ext cx="715775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Крупный сокол длина </a:t>
            </a:r>
            <a:r>
              <a:rPr lang="ru-RU" sz="2800" dirty="0"/>
              <a:t>составляет 34-50 см, размах крыльев 80-120 </a:t>
            </a:r>
            <a:r>
              <a:rPr lang="ru-RU" sz="2800" dirty="0" smtClean="0"/>
              <a:t>см. </a:t>
            </a:r>
            <a:r>
              <a:rPr lang="ru-RU" sz="2800" dirty="0" smtClean="0">
                <a:solidFill>
                  <a:prstClr val="black"/>
                </a:solidFill>
              </a:rPr>
              <a:t>Самая </a:t>
            </a:r>
            <a:r>
              <a:rPr lang="ru-RU" sz="2800" dirty="0">
                <a:solidFill>
                  <a:prstClr val="black"/>
                </a:solidFill>
              </a:rPr>
              <a:t>быстрая птица развивает </a:t>
            </a:r>
            <a:r>
              <a:rPr lang="ru-RU" sz="2800" dirty="0" smtClean="0">
                <a:solidFill>
                  <a:prstClr val="black"/>
                </a:solidFill>
              </a:rPr>
              <a:t>скорость свыше 322 км\ч или 90 м\с.</a:t>
            </a:r>
          </a:p>
          <a:p>
            <a:pPr algn="just"/>
            <a:r>
              <a:rPr lang="ru-RU" sz="2800" dirty="0" smtClean="0">
                <a:solidFill>
                  <a:prstClr val="black"/>
                </a:solidFill>
              </a:rPr>
              <a:t> </a:t>
            </a:r>
          </a:p>
          <a:p>
            <a:pPr algn="just"/>
            <a:r>
              <a:rPr lang="ru-RU" sz="2800" dirty="0" smtClean="0">
                <a:solidFill>
                  <a:prstClr val="black"/>
                </a:solidFill>
              </a:rPr>
              <a:t>Численность на территории РФ насчитывается около 2-3 тыс. </a:t>
            </a:r>
            <a:endParaRPr lang="ru-RU" dirty="0"/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365394" y="192466"/>
            <a:ext cx="510595" cy="7581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47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</a:rPr>
              <a:t>Камнеломка болотная </a:t>
            </a:r>
          </a:p>
          <a:p>
            <a:pPr lvl="0" algn="ctr"/>
            <a:r>
              <a:rPr lang="ru-RU" sz="2800" b="1" dirty="0">
                <a:solidFill>
                  <a:prstClr val="black"/>
                </a:solidFill>
              </a:rPr>
              <a:t>Царские очи</a:t>
            </a:r>
            <a:br>
              <a:rPr lang="ru-RU" sz="2800" b="1" dirty="0">
                <a:solidFill>
                  <a:prstClr val="black"/>
                </a:solidFill>
              </a:rPr>
            </a:br>
            <a:r>
              <a:rPr lang="la-Latn" sz="2800" i="1" dirty="0" smtClean="0">
                <a:solidFill>
                  <a:prstClr val="black"/>
                </a:solidFill>
              </a:rPr>
              <a:t>Saxifraga </a:t>
            </a:r>
            <a:r>
              <a:rPr lang="la-Latn" sz="2800" i="1" dirty="0">
                <a:solidFill>
                  <a:prstClr val="black"/>
                </a:solidFill>
              </a:rPr>
              <a:t>hirculus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32656"/>
            <a:ext cx="3291830" cy="43891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1619673" y="1700808"/>
            <a:ext cx="3600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Многолетнее растение высотой до 30 </a:t>
            </a:r>
            <a:r>
              <a:rPr lang="ru-RU" sz="2400" dirty="0" smtClean="0"/>
              <a:t>см.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/>
              <a:t>Цветет в июле - начале </a:t>
            </a:r>
            <a:r>
              <a:rPr lang="ru-RU" sz="2400" dirty="0" smtClean="0"/>
              <a:t>августа.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/>
              <a:t>Обитает на низинных заболоченных лугах, низинных ключевых болотах, заболоченных берегах водоемов.</a:t>
            </a: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534101" y="4149080"/>
            <a:ext cx="510595" cy="7581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772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1156"/>
            <a:ext cx="38303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</a:rPr>
              <a:t>Выхухоль </a:t>
            </a:r>
            <a:r>
              <a:rPr lang="ru-RU" sz="2800" b="1" dirty="0">
                <a:solidFill>
                  <a:prstClr val="black"/>
                </a:solidFill>
              </a:rPr>
              <a:t>русская</a:t>
            </a:r>
          </a:p>
          <a:p>
            <a:pPr lvl="0" algn="ctr"/>
            <a:r>
              <a:rPr lang="la-Latn" sz="2800" i="1" dirty="0" smtClean="0">
                <a:solidFill>
                  <a:prstClr val="black"/>
                </a:solidFill>
              </a:rPr>
              <a:t>Desmana </a:t>
            </a:r>
            <a:r>
              <a:rPr lang="la-Latn" sz="2800" i="1" dirty="0">
                <a:solidFill>
                  <a:prstClr val="black"/>
                </a:solidFill>
              </a:rPr>
              <a:t>moschata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935" y="332656"/>
            <a:ext cx="3911525" cy="31634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439651" y="995263"/>
            <a:ext cx="31822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Млекопитающее из семейства кротовых. Реликтовый, эндемичный </a:t>
            </a:r>
            <a:r>
              <a:rPr lang="ru-RU" sz="2400" dirty="0"/>
              <a:t>вид. </a:t>
            </a:r>
            <a:r>
              <a:rPr lang="ru-RU" sz="2400" dirty="0" smtClean="0"/>
              <a:t> </a:t>
            </a:r>
          </a:p>
          <a:p>
            <a:pPr algn="just"/>
            <a:r>
              <a:rPr lang="ru-RU" sz="2400" dirty="0" smtClean="0"/>
              <a:t>Тело </a:t>
            </a:r>
            <a:r>
              <a:rPr lang="ru-RU" sz="2400" dirty="0"/>
              <a:t>длиной 18—22 см, хвост — такой же, масса до 520 </a:t>
            </a:r>
            <a:r>
              <a:rPr lang="ru-RU" sz="2400" dirty="0" smtClean="0"/>
              <a:t>г.</a:t>
            </a:r>
            <a:endParaRPr lang="ru-RU" sz="2400" dirty="0"/>
          </a:p>
          <a:p>
            <a:pPr algn="just"/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39651" y="3645024"/>
            <a:ext cx="71427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Хвост покрыт роговыми чешуйками, а вдоль верха его ещё и жёсткими волосами, образующими киль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Ведёт </a:t>
            </a:r>
            <a:r>
              <a:rPr lang="ru-RU" sz="2400" dirty="0"/>
              <a:t>полуводный образ жизни. </a:t>
            </a:r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Употребляет </a:t>
            </a:r>
            <a:r>
              <a:rPr lang="ru-RU" sz="2400" dirty="0"/>
              <a:t>в пищу в основном только донную </a:t>
            </a:r>
            <a:r>
              <a:rPr lang="ru-RU" sz="2400" dirty="0" smtClean="0"/>
              <a:t>живность</a:t>
            </a:r>
            <a:r>
              <a:rPr lang="ru-RU" sz="2400" dirty="0"/>
              <a:t>, зимой добавляются еще разнообразные растительные корма, и даже мелкая </a:t>
            </a:r>
            <a:r>
              <a:rPr lang="ru-RU" sz="2400" dirty="0" smtClean="0"/>
              <a:t>рыба.</a:t>
            </a:r>
            <a:endParaRPr lang="ru-RU" sz="2400" dirty="0"/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327110" y="3265930"/>
            <a:ext cx="510595" cy="7581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61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5955" y="339777"/>
            <a:ext cx="3078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prstClr val="black"/>
                </a:solidFill>
              </a:rPr>
              <a:t>Гвозди́ка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err="1">
                <a:solidFill>
                  <a:prstClr val="black"/>
                </a:solidFill>
              </a:rPr>
              <a:t>пы́шная</a:t>
            </a:r>
            <a:r>
              <a:rPr lang="ru-RU" sz="2800" b="1" dirty="0">
                <a:solidFill>
                  <a:prstClr val="black"/>
                </a:solidFill>
              </a:rPr>
              <a:t/>
            </a:r>
            <a:br>
              <a:rPr lang="ru-RU" sz="2800" b="1" dirty="0">
                <a:solidFill>
                  <a:prstClr val="black"/>
                </a:solidFill>
              </a:rPr>
            </a:br>
            <a:r>
              <a:rPr lang="la-Latn" sz="2800" i="1" dirty="0" smtClean="0">
                <a:solidFill>
                  <a:prstClr val="black"/>
                </a:solidFill>
              </a:rPr>
              <a:t>Diánthus </a:t>
            </a:r>
            <a:r>
              <a:rPr lang="la-Latn" sz="2800" i="1" dirty="0">
                <a:solidFill>
                  <a:prstClr val="black"/>
                </a:solidFill>
              </a:rPr>
              <a:t>supérbus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2656"/>
            <a:ext cx="3851920" cy="28889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569767" y="1480103"/>
            <a:ext cx="3384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Невысокое травянистое многолетнее растение с ползущим </a:t>
            </a:r>
            <a:r>
              <a:rPr lang="ru-RU" sz="2400" dirty="0" smtClean="0"/>
              <a:t> корневищем и </a:t>
            </a:r>
            <a:r>
              <a:rPr lang="ru-RU" sz="2400" dirty="0"/>
              <a:t>узкими линейными листьями.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69767" y="3419095"/>
            <a:ext cx="73799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Цветет </a:t>
            </a:r>
            <a:r>
              <a:rPr lang="ru-RU" sz="2400" dirty="0" smtClean="0"/>
              <a:t>с  начала июня и до </a:t>
            </a:r>
            <a:r>
              <a:rPr lang="ru-RU" sz="2400" dirty="0"/>
              <a:t>конца </a:t>
            </a:r>
            <a:r>
              <a:rPr lang="ru-RU" sz="2400" dirty="0" smtClean="0"/>
              <a:t>июля с возможным повторным цветением в октябре.</a:t>
            </a:r>
          </a:p>
          <a:p>
            <a:endParaRPr lang="ru-RU" sz="2400" dirty="0" smtClean="0"/>
          </a:p>
          <a:p>
            <a:r>
              <a:rPr lang="ru-RU" sz="2400" dirty="0" smtClean="0"/>
              <a:t>Растет </a:t>
            </a:r>
            <a:r>
              <a:rPr lang="ru-RU" sz="2400" dirty="0"/>
              <a:t>на суходольных пойменных лугах, опушках, в разреженных </a:t>
            </a:r>
            <a:r>
              <a:rPr lang="ru-RU" sz="2400" dirty="0" smtClean="0"/>
              <a:t>лесах.</a:t>
            </a:r>
            <a:endParaRPr lang="ru-RU" sz="2400" dirty="0"/>
          </a:p>
          <a:p>
            <a:r>
              <a:rPr lang="ru-RU" sz="2400" dirty="0" smtClean="0"/>
              <a:t> </a:t>
            </a:r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508252" y="2682103"/>
            <a:ext cx="510595" cy="7581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659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39720" y="4019050"/>
            <a:ext cx="2088232" cy="2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54935" y="3535817"/>
            <a:ext cx="2257178" cy="30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1880" y="3073778"/>
            <a:ext cx="2209422" cy="298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1038" y="188640"/>
            <a:ext cx="71975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В</a:t>
            </a:r>
            <a:r>
              <a:rPr lang="ru-RU" sz="2800" dirty="0" smtClean="0"/>
              <a:t> </a:t>
            </a:r>
            <a:r>
              <a:rPr lang="ru-RU" sz="2800" dirty="0"/>
              <a:t>1992 г. Тверской областной совет народных Депутатов принял </a:t>
            </a:r>
            <a:r>
              <a:rPr lang="ru-RU" sz="2800" dirty="0" smtClean="0"/>
              <a:t>постановление «</a:t>
            </a:r>
            <a:r>
              <a:rPr lang="ru-RU" sz="2800" dirty="0"/>
              <a:t>Об утверждении и ведении Красной книги Тверской области» </a:t>
            </a:r>
            <a:endParaRPr lang="ru-RU" sz="2800" dirty="0" smtClean="0"/>
          </a:p>
          <a:p>
            <a:pPr algn="just"/>
            <a:r>
              <a:rPr lang="ru-RU" sz="2800" dirty="0" smtClean="0"/>
              <a:t>В 2002 г. опубликована первая  </a:t>
            </a:r>
            <a:r>
              <a:rPr lang="ru-RU" sz="2800" b="1" dirty="0" smtClean="0">
                <a:solidFill>
                  <a:srgbClr val="FF0000"/>
                </a:solidFill>
              </a:rPr>
              <a:t>Красная книга Тверской области</a:t>
            </a:r>
            <a:r>
              <a:rPr lang="ru-RU" sz="2800" b="1" dirty="0" smtClean="0"/>
              <a:t>.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6486" y="2866296"/>
            <a:ext cx="2241841" cy="28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0955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88640"/>
            <a:ext cx="36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</a:rPr>
              <a:t>Зимородок обыкновенный</a:t>
            </a:r>
          </a:p>
          <a:p>
            <a:pPr lvl="0" algn="ctr"/>
            <a:r>
              <a:rPr lang="la-Latn" sz="2800" i="1" dirty="0" smtClean="0">
                <a:solidFill>
                  <a:prstClr val="black"/>
                </a:solidFill>
              </a:rPr>
              <a:t>Alcedo </a:t>
            </a:r>
            <a:r>
              <a:rPr lang="la-Latn" sz="2800" i="1" dirty="0">
                <a:solidFill>
                  <a:prstClr val="black"/>
                </a:solidFill>
              </a:rPr>
              <a:t>atthis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41" y="188640"/>
            <a:ext cx="3423632" cy="34236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595338" y="1601046"/>
            <a:ext cx="3312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Небольшая птица длина </a:t>
            </a:r>
            <a:r>
              <a:rPr lang="ru-RU" sz="2400" dirty="0"/>
              <a:t>крыла 7—8 </a:t>
            </a:r>
            <a:r>
              <a:rPr lang="ru-RU" sz="2400" dirty="0" smtClean="0"/>
              <a:t>см, </a:t>
            </a:r>
            <a:r>
              <a:rPr lang="ru-RU" sz="2400" dirty="0"/>
              <a:t>вес 25-45 </a:t>
            </a:r>
            <a:r>
              <a:rPr lang="ru-RU" sz="2400" dirty="0" smtClean="0"/>
              <a:t>гр.</a:t>
            </a:r>
          </a:p>
          <a:p>
            <a:pPr algn="just"/>
            <a:r>
              <a:rPr lang="ru-RU" sz="2400" dirty="0"/>
              <a:t>Зимородки любят уединения, увидеть их — редкость.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07515" y="3940884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solidFill>
                  <a:prstClr val="black"/>
                </a:solidFill>
              </a:rPr>
              <a:t>Перелетная птица, прилетает в конце апреля начало мая.</a:t>
            </a:r>
          </a:p>
          <a:p>
            <a:pPr lvl="0" algn="just"/>
            <a:r>
              <a:rPr lang="ru-RU" sz="2400" dirty="0" smtClean="0"/>
              <a:t>Строгие </a:t>
            </a:r>
            <a:r>
              <a:rPr lang="ru-RU" sz="2400" dirty="0"/>
              <a:t>требования к жизни: чистый водоем с проточной </a:t>
            </a:r>
            <a:r>
              <a:rPr lang="ru-RU" sz="2400" dirty="0" smtClean="0"/>
              <a:t>водой, обрыв</a:t>
            </a:r>
            <a:r>
              <a:rPr lang="ru-RU" sz="2400" dirty="0"/>
              <a:t> </a:t>
            </a:r>
            <a:r>
              <a:rPr lang="ru-RU" sz="2400" dirty="0" smtClean="0"/>
              <a:t>и </a:t>
            </a:r>
            <a:r>
              <a:rPr lang="ru-RU" sz="2400" dirty="0"/>
              <a:t>заросшие </a:t>
            </a:r>
            <a:r>
              <a:rPr lang="ru-RU" sz="2400" dirty="0" smtClean="0"/>
              <a:t>берега.</a:t>
            </a:r>
          </a:p>
          <a:p>
            <a:pPr lvl="0" algn="just"/>
            <a:r>
              <a:rPr lang="ru-RU" sz="2400" dirty="0" smtClean="0">
                <a:solidFill>
                  <a:prstClr val="black"/>
                </a:solidFill>
              </a:rPr>
              <a:t>Питаются мелкой рыбой, </a:t>
            </a:r>
            <a:r>
              <a:rPr lang="ru-RU" sz="2400" dirty="0"/>
              <a:t>реже водными беспозвоночными </a:t>
            </a:r>
            <a:r>
              <a:rPr lang="ru-RU" sz="2400" dirty="0" smtClean="0"/>
              <a:t>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288675" y="3151183"/>
            <a:ext cx="510595" cy="758187"/>
          </a:xfrm>
          <a:prstGeom prst="rect">
            <a:avLst/>
          </a:prstGeom>
        </p:spPr>
      </p:pic>
      <p:pic>
        <p:nvPicPr>
          <p:cNvPr id="7" name="Zvuki-ptic-Zimorodok(muzofon.co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975123" y="33735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071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4047" y="0"/>
            <a:ext cx="35101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Венерин башмачок настоящий</a:t>
            </a:r>
            <a:r>
              <a:rPr lang="ru-RU" sz="2800" b="1" dirty="0">
                <a:solidFill>
                  <a:prstClr val="black"/>
                </a:solidFill>
              </a:rPr>
              <a:t/>
            </a:r>
            <a:br>
              <a:rPr lang="ru-RU" sz="2800" b="1" dirty="0">
                <a:solidFill>
                  <a:prstClr val="black"/>
                </a:solidFill>
              </a:rPr>
            </a:br>
            <a:r>
              <a:rPr lang="la-Latn" sz="2800" i="1" dirty="0" smtClean="0">
                <a:solidFill>
                  <a:prstClr val="black"/>
                </a:solidFill>
              </a:rPr>
              <a:t>Cypripedium </a:t>
            </a:r>
            <a:r>
              <a:rPr lang="la-Latn" sz="2800" i="1" dirty="0">
                <a:solidFill>
                  <a:prstClr val="black"/>
                </a:solidFill>
              </a:rPr>
              <a:t>calceolus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187" y="322622"/>
            <a:ext cx="3528053" cy="29623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604047" y="1255400"/>
            <a:ext cx="35101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Многолетнее травянистое растение.</a:t>
            </a:r>
            <a:r>
              <a:rPr lang="ru-RU" sz="2400" dirty="0"/>
              <a:t> На 3—4 год развивается первый зелёный лист. </a:t>
            </a:r>
            <a:r>
              <a:rPr lang="ru-RU" sz="2400" dirty="0" smtClean="0"/>
              <a:t>Высотой 20-50 см. Цветок 5 см.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3933056"/>
            <a:ext cx="72785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Встречается в </a:t>
            </a:r>
            <a:r>
              <a:rPr lang="ru-RU" sz="2400" dirty="0" smtClean="0"/>
              <a:t>лиственных</a:t>
            </a:r>
            <a:r>
              <a:rPr lang="ru-RU" sz="2400" dirty="0"/>
              <a:t>, смешанных, реже хвойных </a:t>
            </a:r>
            <a:r>
              <a:rPr lang="ru-RU" sz="2400" dirty="0" smtClean="0"/>
              <a:t>лесах</a:t>
            </a:r>
            <a:r>
              <a:rPr lang="ru-RU" sz="2400" dirty="0"/>
              <a:t>, на лесных опушках, лесных лугах и в зарослях кустарников.</a:t>
            </a:r>
          </a:p>
          <a:p>
            <a:pPr algn="just"/>
            <a:r>
              <a:rPr lang="ru-RU" sz="2400" dirty="0"/>
              <a:t>Предпочитает хорошо увлажнённые, не заболоченные почвы, но встречается и на относительно сухих. Чаще отмечается в местах с умеренной освещённостью.</a:t>
            </a:r>
            <a:endParaRPr lang="ru-RU" sz="2400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9189" y="3471390"/>
            <a:ext cx="6956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Зацветает на 8—17 </a:t>
            </a:r>
            <a:r>
              <a:rPr lang="ru-RU" sz="2400" dirty="0" smtClean="0">
                <a:solidFill>
                  <a:prstClr val="black"/>
                </a:solidFill>
              </a:rPr>
              <a:t>год жизни.</a:t>
            </a:r>
            <a:endParaRPr lang="ru-RU" dirty="0"/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605887" y="2790569"/>
            <a:ext cx="510595" cy="7581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56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1080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</a:rPr>
              <a:t>Махаон обыкновенный</a:t>
            </a:r>
          </a:p>
          <a:p>
            <a:pPr lvl="0" algn="ctr"/>
            <a:r>
              <a:rPr lang="la-Latn" sz="2800" i="1" dirty="0" smtClean="0">
                <a:solidFill>
                  <a:prstClr val="black"/>
                </a:solidFill>
              </a:rPr>
              <a:t>Papilio </a:t>
            </a:r>
            <a:r>
              <a:rPr lang="la-Latn" sz="2800" i="1" dirty="0">
                <a:solidFill>
                  <a:prstClr val="black"/>
                </a:solidFill>
              </a:rPr>
              <a:t>machaon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7420"/>
            <a:ext cx="3241117" cy="26415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529408" y="1207492"/>
            <a:ext cx="3744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Дневная бабочка </a:t>
            </a:r>
            <a:r>
              <a:rPr lang="ru-RU" sz="2400" dirty="0"/>
              <a:t>из </a:t>
            </a:r>
            <a:r>
              <a:rPr lang="ru-RU" sz="2400" dirty="0" smtClean="0"/>
              <a:t>семейства парусников. Размах крыльев </a:t>
            </a:r>
            <a:r>
              <a:rPr lang="ru-RU" sz="2400" dirty="0"/>
              <a:t>самцов 64—81 мм, самок — 74—95 </a:t>
            </a:r>
            <a:r>
              <a:rPr lang="ru-RU" sz="2400" dirty="0" smtClean="0"/>
              <a:t>мм. Лёт с июля по август.</a:t>
            </a:r>
          </a:p>
          <a:p>
            <a:pPr algn="just"/>
            <a:r>
              <a:rPr lang="ru-RU" sz="2400" dirty="0"/>
              <a:t>Обитает в хорошо прогреваемых </a:t>
            </a:r>
            <a:r>
              <a:rPr lang="ru-RU" sz="2400" dirty="0" smtClean="0"/>
              <a:t>биотопах, </a:t>
            </a:r>
            <a:r>
              <a:rPr lang="ru-RU" sz="2400" dirty="0"/>
              <a:t>обычно имеющих сырые участки, </a:t>
            </a:r>
            <a:r>
              <a:rPr lang="ru-RU" sz="2400" dirty="0" smtClean="0"/>
              <a:t>где произрастают кормовые зонтичные растения.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955" b="17262"/>
          <a:stretch/>
        </p:blipFill>
        <p:spPr>
          <a:xfrm>
            <a:off x="5508104" y="3284984"/>
            <a:ext cx="3246308" cy="13716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1529408" y="5589240"/>
            <a:ext cx="7225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prstClr val="black"/>
                </a:solidFill>
              </a:rPr>
              <a:t>Продолжительность жизни имаго составляет до трёх недель.</a:t>
            </a:r>
          </a:p>
        </p:txBody>
      </p:sp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493923" y="4492111"/>
            <a:ext cx="510595" cy="7581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331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60648"/>
            <a:ext cx="3294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Кувшинка </a:t>
            </a:r>
            <a:endParaRPr lang="ru-RU" sz="28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четырёхгранная</a:t>
            </a:r>
            <a:r>
              <a:rPr lang="ru-RU" sz="2800" b="1" dirty="0">
                <a:solidFill>
                  <a:prstClr val="black"/>
                </a:solidFill>
              </a:rPr>
              <a:t/>
            </a:r>
            <a:br>
              <a:rPr lang="ru-RU" sz="2800" b="1" dirty="0">
                <a:solidFill>
                  <a:prstClr val="black"/>
                </a:solidFill>
              </a:rPr>
            </a:br>
            <a:r>
              <a:rPr lang="la-Latn" sz="2800" i="1" dirty="0" smtClean="0">
                <a:solidFill>
                  <a:prstClr val="black"/>
                </a:solidFill>
              </a:rPr>
              <a:t>Nymphaea </a:t>
            </a:r>
            <a:r>
              <a:rPr lang="la-Latn" sz="2800" i="1" dirty="0">
                <a:solidFill>
                  <a:prstClr val="black"/>
                </a:solidFill>
              </a:rPr>
              <a:t>tetragona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0648"/>
            <a:ext cx="3338736" cy="25040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532009" y="1674673"/>
            <a:ext cx="3613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Многолетние </a:t>
            </a:r>
            <a:r>
              <a:rPr lang="ru-RU" sz="2400" dirty="0" smtClean="0"/>
              <a:t>травянистое корневищное водное растение.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39802" y="2875002"/>
            <a:ext cx="72806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prstClr val="black"/>
                </a:solidFill>
              </a:rPr>
              <a:t>Цветки </a:t>
            </a:r>
            <a:r>
              <a:rPr lang="ru-RU" sz="2400" dirty="0" smtClean="0">
                <a:solidFill>
                  <a:prstClr val="black"/>
                </a:solidFill>
              </a:rPr>
              <a:t>3-5(8) </a:t>
            </a:r>
            <a:r>
              <a:rPr lang="ru-RU" sz="2400" dirty="0">
                <a:solidFill>
                  <a:prstClr val="black"/>
                </a:solidFill>
              </a:rPr>
              <a:t>см. в диаметре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  <a:r>
              <a:rPr lang="ru-RU" sz="2400" dirty="0"/>
              <a:t> Цветет в июле – августе. Цветы душистые, раскрываются после полудня.</a:t>
            </a:r>
            <a:endParaRPr lang="ru-RU" sz="2400" dirty="0" smtClean="0"/>
          </a:p>
          <a:p>
            <a:pPr lvl="0" algn="just"/>
            <a:endParaRPr lang="ru-RU" sz="2400" dirty="0" smtClean="0"/>
          </a:p>
          <a:p>
            <a:pPr lvl="0" algn="just"/>
            <a:r>
              <a:rPr lang="ru-RU" sz="2400" dirty="0" smtClean="0"/>
              <a:t>Обитает в </a:t>
            </a:r>
            <a:r>
              <a:rPr lang="ru-RU" sz="2400" dirty="0"/>
              <a:t>озерах, протоках, реже небольших реках и ручьях, на глубине 0,5-3 м; при слабом заилении. 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303510" y="2113741"/>
            <a:ext cx="510595" cy="7581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826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4150" y="476671"/>
            <a:ext cx="3384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</a:rPr>
              <a:t>Сова ястребиная</a:t>
            </a:r>
          </a:p>
          <a:p>
            <a:pPr lvl="0" algn="ctr"/>
            <a:r>
              <a:rPr lang="la-Latn" sz="2800" i="1" dirty="0" smtClean="0">
                <a:solidFill>
                  <a:prstClr val="black"/>
                </a:solidFill>
              </a:rPr>
              <a:t>Surnia ulula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85186"/>
            <a:ext cx="2731298" cy="48304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575407" y="1630016"/>
            <a:ext cx="4032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Среднего </a:t>
            </a:r>
            <a:r>
              <a:rPr lang="ru-RU" sz="2400" dirty="0"/>
              <a:t>размера длиннохвостая </a:t>
            </a:r>
            <a:r>
              <a:rPr lang="ru-RU" sz="2400" dirty="0" smtClean="0"/>
              <a:t>сова. </a:t>
            </a:r>
            <a:r>
              <a:rPr lang="ru-RU" sz="2400" dirty="0"/>
              <a:t>Длина — 35—43 см. Размах крыльев 60—80 см. Питается в основном </a:t>
            </a:r>
            <a:r>
              <a:rPr lang="ru-RU" sz="2400" dirty="0" smtClean="0"/>
              <a:t>мелкими грызунами, изредка птицами, охотиться утром или под вечер.</a:t>
            </a:r>
          </a:p>
          <a:p>
            <a:pPr algn="just"/>
            <a:r>
              <a:rPr lang="ru-RU" sz="2400" dirty="0" smtClean="0"/>
              <a:t>Предпочитает хвойные высокоствольные леса.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68471" y="5435473"/>
            <a:ext cx="7359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prstClr val="black"/>
                </a:solidFill>
              </a:rPr>
              <a:t>Гнездится в дуплах, на вершинах обломанных стволов или занимает гнёзда других птиц.</a:t>
            </a:r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433202" y="4785788"/>
            <a:ext cx="510595" cy="7581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010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88640"/>
            <a:ext cx="2790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</a:rPr>
              <a:t>Печёночница благоро́дная</a:t>
            </a:r>
            <a:r>
              <a:rPr lang="ru-RU" sz="2800" b="1" dirty="0">
                <a:solidFill>
                  <a:prstClr val="black"/>
                </a:solidFill>
              </a:rPr>
              <a:t/>
            </a:r>
            <a:br>
              <a:rPr lang="ru-RU" sz="2800" b="1" dirty="0">
                <a:solidFill>
                  <a:prstClr val="black"/>
                </a:solidFill>
              </a:rPr>
            </a:br>
            <a:r>
              <a:rPr lang="ru-RU" sz="2800" dirty="0">
                <a:solidFill>
                  <a:prstClr val="black"/>
                </a:solidFill>
              </a:rPr>
              <a:t> </a:t>
            </a:r>
            <a:r>
              <a:rPr lang="la-Latn" sz="2800" i="1" dirty="0">
                <a:solidFill>
                  <a:prstClr val="black"/>
                </a:solidFill>
              </a:rPr>
              <a:t>Hepática nóbilis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624" y="260648"/>
            <a:ext cx="2570614" cy="34274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547664" y="1573635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+mj-lt"/>
              </a:rPr>
              <a:t>Раннецветущее многолетнее растение высотой 15-20 </a:t>
            </a:r>
            <a:r>
              <a:rPr lang="ru-RU" sz="2400" dirty="0" smtClean="0">
                <a:solidFill>
                  <a:srgbClr val="000000"/>
                </a:solidFill>
                <a:latin typeface="+mj-lt"/>
              </a:rPr>
              <a:t>см.</a:t>
            </a:r>
          </a:p>
          <a:p>
            <a:r>
              <a:rPr lang="ru-RU" sz="2400" dirty="0">
                <a:latin typeface="+mj-lt"/>
              </a:rPr>
              <a:t>Малотребовательна к </a:t>
            </a:r>
            <a:r>
              <a:rPr lang="ru-RU" sz="2400" dirty="0" smtClean="0">
                <a:latin typeface="+mj-lt"/>
              </a:rPr>
              <a:t>почвам, </a:t>
            </a:r>
            <a:r>
              <a:rPr lang="ru-RU" sz="2400" dirty="0">
                <a:latin typeface="+mj-lt"/>
              </a:rPr>
              <a:t>но нуждается в </a:t>
            </a:r>
            <a:r>
              <a:rPr lang="ru-RU" sz="2400" dirty="0" smtClean="0">
                <a:latin typeface="+mj-lt"/>
              </a:rPr>
              <a:t>умеренном увлажнении</a:t>
            </a:r>
            <a:r>
              <a:rPr lang="ru-RU" sz="2400" dirty="0">
                <a:latin typeface="+mj-lt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64166" y="3881959"/>
            <a:ext cx="71842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prstClr val="black"/>
                </a:solidFill>
              </a:rPr>
              <a:t>Избегает крайне сухих и заболоченных местообитаний. Обладает слабой конкурентной</a:t>
            </a:r>
          </a:p>
          <a:p>
            <a:pPr lvl="0" algn="just"/>
            <a:r>
              <a:rPr lang="ru-RU" sz="2400" dirty="0">
                <a:solidFill>
                  <a:prstClr val="black"/>
                </a:solidFill>
              </a:rPr>
              <a:t>способностью и доминирует лишь в местах, </a:t>
            </a:r>
            <a:r>
              <a:rPr lang="ru-RU" sz="2400" dirty="0" smtClean="0">
                <a:solidFill>
                  <a:prstClr val="black"/>
                </a:solidFill>
              </a:rPr>
              <a:t>лишенных сплошного </a:t>
            </a:r>
            <a:r>
              <a:rPr lang="ru-RU" sz="2400" dirty="0">
                <a:solidFill>
                  <a:prstClr val="black"/>
                </a:solidFill>
              </a:rPr>
              <a:t>напочвенного покрова Может долго сохраняться в ельниках и </a:t>
            </a:r>
            <a:r>
              <a:rPr lang="ru-RU" sz="2400" dirty="0" smtClean="0">
                <a:solidFill>
                  <a:prstClr val="black"/>
                </a:solidFill>
              </a:rPr>
              <a:t>сравнительно быстро </a:t>
            </a:r>
            <a:r>
              <a:rPr lang="ru-RU" sz="2400" dirty="0">
                <a:solidFill>
                  <a:prstClr val="black"/>
                </a:solidFill>
              </a:rPr>
              <a:t>исчезать в широколиственных </a:t>
            </a:r>
            <a:r>
              <a:rPr lang="ru-RU" sz="2400" dirty="0" smtClean="0">
                <a:solidFill>
                  <a:prstClr val="black"/>
                </a:solidFill>
              </a:rPr>
              <a:t>лесах.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56376" y="3123772"/>
            <a:ext cx="510595" cy="7581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324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8640"/>
            <a:ext cx="3654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</a:rPr>
              <a:t>Дупель</a:t>
            </a:r>
          </a:p>
          <a:p>
            <a:pPr lvl="0" algn="ctr"/>
            <a:r>
              <a:rPr lang="la-Latn" sz="2800" i="1" dirty="0" smtClean="0">
                <a:solidFill>
                  <a:prstClr val="black"/>
                </a:solidFill>
              </a:rPr>
              <a:t>Gallinago </a:t>
            </a:r>
            <a:r>
              <a:rPr lang="la-Latn" sz="2800" i="1" dirty="0">
                <a:solidFill>
                  <a:prstClr val="black"/>
                </a:solidFill>
              </a:rPr>
              <a:t>media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598" y="212009"/>
            <a:ext cx="2860847" cy="3433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547664" y="1175815"/>
            <a:ext cx="32967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Птица из отряда ржанкообразных</a:t>
            </a:r>
            <a:r>
              <a:rPr lang="ru-RU" dirty="0"/>
              <a:t>. </a:t>
            </a:r>
            <a:r>
              <a:rPr lang="ru-RU" sz="2400" dirty="0" smtClean="0"/>
              <a:t>Размеры</a:t>
            </a:r>
            <a:r>
              <a:rPr lang="ru-RU" dirty="0" smtClean="0"/>
              <a:t> </a:t>
            </a:r>
            <a:r>
              <a:rPr lang="ru-RU" sz="2400" dirty="0" smtClean="0"/>
              <a:t>от </a:t>
            </a:r>
            <a:r>
              <a:rPr lang="ru-RU" sz="2400" dirty="0"/>
              <a:t>27 до 29 </a:t>
            </a:r>
            <a:r>
              <a:rPr lang="ru-RU" sz="2400" dirty="0" smtClean="0"/>
              <a:t>см, размах </a:t>
            </a:r>
            <a:r>
              <a:rPr lang="ru-RU" sz="2400" dirty="0"/>
              <a:t>крыльев составляет от 42 до 46 см, а вес — от 150 до 260 </a:t>
            </a:r>
            <a:r>
              <a:rPr lang="ru-RU" sz="2400" dirty="0" smtClean="0"/>
              <a:t>г.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60678" y="3767947"/>
            <a:ext cx="72597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Гнездится </a:t>
            </a:r>
            <a:r>
              <a:rPr lang="ru-RU" sz="2400" dirty="0"/>
              <a:t>на </a:t>
            </a:r>
            <a:r>
              <a:rPr lang="ru-RU" sz="2400" dirty="0" smtClean="0"/>
              <a:t>влажных болотах, </a:t>
            </a:r>
            <a:r>
              <a:rPr lang="ru-RU" sz="2400" dirty="0"/>
              <a:t>в низинах рек и на </a:t>
            </a:r>
            <a:r>
              <a:rPr lang="ru-RU" sz="2400" dirty="0" smtClean="0"/>
              <a:t>лужайках хвойных лесов. Зиму проводит на юге </a:t>
            </a:r>
            <a:r>
              <a:rPr lang="ru-RU" sz="2400" dirty="0"/>
              <a:t>Африки. Пища дупеля состоит из </a:t>
            </a:r>
            <a:r>
              <a:rPr lang="ru-RU" sz="2400" dirty="0" smtClean="0"/>
              <a:t>насекомых, червей </a:t>
            </a:r>
            <a:r>
              <a:rPr lang="ru-RU" sz="2400" dirty="0"/>
              <a:t>и изредка из </a:t>
            </a:r>
            <a:r>
              <a:rPr lang="ru-RU" sz="2400" dirty="0" smtClean="0"/>
              <a:t>растений, </a:t>
            </a:r>
            <a:r>
              <a:rPr lang="ru-RU" sz="2400" dirty="0"/>
              <a:t>которые он клюёт в болотистой грязи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Являются </a:t>
            </a:r>
            <a:r>
              <a:rPr lang="ru-RU" sz="2400" dirty="0"/>
              <a:t>одной из самых быстрых перелётных </a:t>
            </a:r>
            <a:r>
              <a:rPr lang="ru-RU" sz="2400" dirty="0" smtClean="0"/>
              <a:t>птиц, скорость 100 км\ч, способны </a:t>
            </a:r>
            <a:r>
              <a:rPr lang="ru-RU" sz="2400" dirty="0"/>
              <a:t>совершать дальние, безостановочные миграции. </a:t>
            </a:r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104147" y="3101821"/>
            <a:ext cx="510595" cy="7581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737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332656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Автор : Кузнецова Наталья Алексеевна, учитель биологии МОУ СОШ №39 г. Твери</a:t>
            </a:r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835696" y="1340768"/>
            <a:ext cx="510595" cy="7581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5776" y="148902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- гиперссылка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96045" y="2149422"/>
            <a:ext cx="7056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Источники: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Красная книга Тверской области  издание 2002г.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Перечень (список) объектов животного и растительного мира, занесённых в Красную книгу Тверской </a:t>
            </a:r>
            <a:r>
              <a:rPr lang="ru-RU" sz="2400" dirty="0" smtClean="0"/>
              <a:t>области </a:t>
            </a: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mpr-tver.ru/index.php/red-book</a:t>
            </a:r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4578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35645"/>
            <a:ext cx="7416824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0000"/>
                </a:solidFill>
                <a:latin typeface="+mj-lt"/>
              </a:rPr>
              <a:t>Красная книга Тверской области содержит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сведения о 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состоянии популяций редких и находящихся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под угрозой 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исчезновения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видов</a:t>
            </a:r>
          </a:p>
          <a:p>
            <a:pPr algn="ctr"/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на 2012 год</a:t>
            </a:r>
          </a:p>
          <a:p>
            <a:pPr algn="just"/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  Животных – 274 вид        Растений </a:t>
            </a:r>
            <a:r>
              <a:rPr lang="ru-RU" sz="2800" dirty="0">
                <a:solidFill>
                  <a:srgbClr val="FF0000"/>
                </a:solidFill>
                <a:latin typeface="+mj-lt"/>
              </a:rPr>
              <a:t>– </a:t>
            </a:r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227 вид</a:t>
            </a:r>
            <a:endParaRPr lang="ru-RU" sz="28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  Грибов – 29 вид               Лишайников </a:t>
            </a:r>
            <a:r>
              <a:rPr lang="ru-RU" sz="2800" dirty="0">
                <a:solidFill>
                  <a:srgbClr val="FF0000"/>
                </a:solidFill>
                <a:latin typeface="+mj-lt"/>
              </a:rPr>
              <a:t>- </a:t>
            </a:r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54 вид</a:t>
            </a:r>
            <a:endParaRPr lang="ru-RU" sz="2800" dirty="0" smtClean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В 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зависимости от категории редкости и распространения на территории Тверской области виды отнесены к определенному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статусу:</a:t>
            </a:r>
          </a:p>
          <a:p>
            <a:pPr marL="720725"/>
            <a:r>
              <a:rPr lang="ru-RU" sz="2400" b="1" dirty="0" smtClean="0">
                <a:solidFill>
                  <a:srgbClr val="000000"/>
                </a:solidFill>
                <a:latin typeface="+mj-lt"/>
              </a:rPr>
              <a:t>0 </a:t>
            </a:r>
            <a:r>
              <a:rPr lang="ru-RU" sz="2400" dirty="0" smtClean="0">
                <a:solidFill>
                  <a:srgbClr val="000000"/>
                </a:solidFill>
                <a:latin typeface="+mj-lt"/>
              </a:rPr>
              <a:t>– </a:t>
            </a:r>
            <a:r>
              <a:rPr lang="ru-RU" sz="2400" dirty="0">
                <a:latin typeface="+mj-lt"/>
                <a:ea typeface="Times New Roman"/>
              </a:rPr>
              <a:t>вероятно, </a:t>
            </a:r>
            <a:r>
              <a:rPr lang="ru-RU" sz="2400" dirty="0" smtClean="0">
                <a:latin typeface="+mj-lt"/>
                <a:ea typeface="Times New Roman"/>
              </a:rPr>
              <a:t>исчезнувшие</a:t>
            </a:r>
            <a:r>
              <a:rPr lang="ru-RU" sz="2400" i="1" dirty="0" smtClean="0">
                <a:solidFill>
                  <a:srgbClr val="000000"/>
                </a:solidFill>
                <a:latin typeface="+mj-lt"/>
              </a:rPr>
              <a:t>;</a:t>
            </a:r>
          </a:p>
          <a:p>
            <a:pPr marL="720725"/>
            <a:r>
              <a:rPr lang="ru-RU" sz="2400" b="1" dirty="0" smtClean="0">
                <a:solidFill>
                  <a:srgbClr val="000000"/>
                </a:solidFill>
                <a:latin typeface="+mj-lt"/>
              </a:rPr>
              <a:t>1</a:t>
            </a:r>
            <a:r>
              <a:rPr lang="ru-RU" sz="2400" dirty="0" smtClean="0">
                <a:solidFill>
                  <a:srgbClr val="000000"/>
                </a:solidFill>
                <a:latin typeface="+mj-lt"/>
              </a:rPr>
              <a:t>– </a:t>
            </a:r>
            <a:r>
              <a:rPr lang="ru-RU" sz="2400" i="1" dirty="0" smtClean="0">
                <a:solidFill>
                  <a:srgbClr val="000000"/>
                </a:solidFill>
                <a:latin typeface="+mj-lt"/>
              </a:rPr>
              <a:t>находящиеся </a:t>
            </a:r>
            <a:r>
              <a:rPr lang="ru-RU" sz="2400" i="1" dirty="0">
                <a:solidFill>
                  <a:srgbClr val="000000"/>
                </a:solidFill>
                <a:latin typeface="+mj-lt"/>
              </a:rPr>
              <a:t>под угрозой исчезновения</a:t>
            </a:r>
            <a:r>
              <a:rPr lang="ru-RU" sz="2400" i="1" dirty="0" smtClean="0">
                <a:solidFill>
                  <a:srgbClr val="000000"/>
                </a:solidFill>
                <a:latin typeface="+mj-lt"/>
              </a:rPr>
              <a:t>;</a:t>
            </a:r>
            <a:r>
              <a:rPr lang="ru-RU" sz="2400" b="1" dirty="0" smtClean="0">
                <a:solidFill>
                  <a:srgbClr val="000000"/>
                </a:solidFill>
                <a:latin typeface="+mj-lt"/>
              </a:rPr>
              <a:t> </a:t>
            </a:r>
          </a:p>
          <a:p>
            <a:pPr marL="720725"/>
            <a:r>
              <a:rPr lang="ru-RU" sz="2400" b="1" dirty="0" smtClean="0">
                <a:solidFill>
                  <a:srgbClr val="000000"/>
                </a:solidFill>
                <a:latin typeface="+mj-lt"/>
              </a:rPr>
              <a:t>2</a:t>
            </a:r>
            <a:r>
              <a:rPr lang="ru-RU" sz="2400" dirty="0" smtClean="0">
                <a:solidFill>
                  <a:srgbClr val="000000"/>
                </a:solidFill>
                <a:latin typeface="+mj-lt"/>
              </a:rPr>
              <a:t>–</a:t>
            </a:r>
            <a:r>
              <a:rPr lang="ru-RU" sz="2400" i="1" dirty="0" smtClean="0">
                <a:solidFill>
                  <a:srgbClr val="000000"/>
                </a:solidFill>
                <a:latin typeface="+mj-lt"/>
              </a:rPr>
              <a:t>с </a:t>
            </a:r>
            <a:r>
              <a:rPr lang="ru-RU" sz="2400" i="1" dirty="0">
                <a:solidFill>
                  <a:srgbClr val="000000"/>
                </a:solidFill>
                <a:latin typeface="+mj-lt"/>
              </a:rPr>
              <a:t>неуклонно сокращающейся </a:t>
            </a:r>
            <a:r>
              <a:rPr lang="ru-RU" sz="2400" i="1" dirty="0" smtClean="0">
                <a:solidFill>
                  <a:srgbClr val="000000"/>
                </a:solidFill>
                <a:latin typeface="+mj-lt"/>
              </a:rPr>
              <a:t>численностью;</a:t>
            </a:r>
          </a:p>
          <a:p>
            <a:pPr marL="720725"/>
            <a:r>
              <a:rPr lang="ru-RU" sz="2400" b="1" dirty="0" smtClean="0">
                <a:solidFill>
                  <a:srgbClr val="000000"/>
                </a:solidFill>
                <a:latin typeface="+mj-lt"/>
              </a:rPr>
              <a:t>3</a:t>
            </a:r>
            <a:r>
              <a:rPr lang="ru-RU" sz="2400" dirty="0" smtClean="0">
                <a:solidFill>
                  <a:srgbClr val="000000"/>
                </a:solidFill>
                <a:latin typeface="+mj-lt"/>
              </a:rPr>
              <a:t>–</a:t>
            </a:r>
            <a:r>
              <a:rPr lang="ru-RU" sz="2400" i="1" dirty="0" smtClean="0">
                <a:solidFill>
                  <a:srgbClr val="000000"/>
                </a:solidFill>
                <a:latin typeface="+mj-lt"/>
              </a:rPr>
              <a:t>редкие;</a:t>
            </a:r>
          </a:p>
          <a:p>
            <a:pPr marL="720725"/>
            <a:r>
              <a:rPr lang="ru-RU" sz="2400" b="1" dirty="0" smtClean="0">
                <a:solidFill>
                  <a:srgbClr val="000000"/>
                </a:solidFill>
                <a:latin typeface="+mj-lt"/>
              </a:rPr>
              <a:t>4 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–</a:t>
            </a:r>
            <a:r>
              <a:rPr lang="ru-RU" sz="2400" i="1" dirty="0">
                <a:solidFill>
                  <a:srgbClr val="000000"/>
                </a:solidFill>
                <a:latin typeface="+mj-lt"/>
              </a:rPr>
              <a:t>неопределенные по статусу</a:t>
            </a:r>
            <a:r>
              <a:rPr lang="ru-RU" sz="2400" i="1" dirty="0" smtClean="0">
                <a:solidFill>
                  <a:srgbClr val="000000"/>
                </a:solidFill>
                <a:latin typeface="+mj-lt"/>
              </a:rPr>
              <a:t>;</a:t>
            </a:r>
          </a:p>
          <a:p>
            <a:pPr marL="720725"/>
            <a:r>
              <a:rPr lang="ru-RU" sz="2400" b="1" dirty="0" smtClean="0">
                <a:solidFill>
                  <a:srgbClr val="000000"/>
                </a:solidFill>
                <a:latin typeface="+mj-lt"/>
              </a:rPr>
              <a:t>5</a:t>
            </a:r>
            <a:r>
              <a:rPr lang="ru-RU" sz="2400" dirty="0" smtClean="0">
                <a:solidFill>
                  <a:srgbClr val="000000"/>
                </a:solidFill>
                <a:latin typeface="+mj-lt"/>
              </a:rPr>
              <a:t>–</a:t>
            </a:r>
            <a:r>
              <a:rPr lang="ru-RU" sz="2400" i="1" dirty="0" smtClean="0">
                <a:solidFill>
                  <a:srgbClr val="000000"/>
                </a:solidFill>
                <a:latin typeface="+mj-lt"/>
              </a:rPr>
              <a:t>восстанавливаемые популяции</a:t>
            </a:r>
            <a:endParaRPr lang="ru-RU" sz="2800" dirty="0" smtClean="0">
              <a:solidFill>
                <a:srgbClr val="000000"/>
              </a:solidFill>
              <a:latin typeface="+mj-lt"/>
            </a:endParaRPr>
          </a:p>
          <a:p>
            <a:pPr algn="just"/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21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26252"/>
            <a:ext cx="9019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0 </a:t>
            </a:r>
            <a:r>
              <a:rPr lang="ru-RU" sz="4800" dirty="0">
                <a:solidFill>
                  <a:srgbClr val="FF0000"/>
                </a:solidFill>
              </a:rPr>
              <a:t>– </a:t>
            </a:r>
            <a:r>
              <a:rPr lang="ru-RU" sz="4800" i="1" dirty="0" smtClean="0">
                <a:solidFill>
                  <a:srgbClr val="FF0000"/>
                </a:solidFill>
              </a:rPr>
              <a:t>вероятно, исчезнувшие виды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21" t="2824" r="11696" b="35274"/>
          <a:stretch/>
        </p:blipFill>
        <p:spPr>
          <a:xfrm>
            <a:off x="422925" y="1196752"/>
            <a:ext cx="3632674" cy="34080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507276" y="4960317"/>
            <a:ext cx="33769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Ветреница лесная</a:t>
            </a:r>
            <a:br>
              <a:rPr lang="ru-RU" sz="2800" b="1" dirty="0"/>
            </a:br>
            <a:r>
              <a:rPr lang="ru-RU" sz="2800" i="1" dirty="0" smtClean="0"/>
              <a:t>(</a:t>
            </a:r>
            <a:r>
              <a:rPr lang="en-US" sz="2800" i="1" dirty="0" smtClean="0"/>
              <a:t>Anemone sylvestris</a:t>
            </a:r>
            <a:r>
              <a:rPr lang="ru-RU" sz="2800" i="1" dirty="0" smtClean="0"/>
              <a:t>)</a:t>
            </a:r>
            <a:endParaRPr lang="ru-RU" sz="28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976446" y="1196752"/>
            <a:ext cx="3589204" cy="34080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5275335" y="4960317"/>
            <a:ext cx="320183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Простре́л </a:t>
            </a:r>
            <a:r>
              <a:rPr lang="ru-RU" sz="2800" b="1" dirty="0" smtClean="0"/>
              <a:t>лугово́й</a:t>
            </a:r>
          </a:p>
          <a:p>
            <a:r>
              <a:rPr lang="ru-RU" sz="2800" i="1" dirty="0" smtClean="0"/>
              <a:t>(</a:t>
            </a:r>
            <a:r>
              <a:rPr lang="la-Latn" sz="2800" i="1" dirty="0" smtClean="0"/>
              <a:t>Pulsatílla praténsis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773372" y="4225665"/>
            <a:ext cx="510595" cy="758187"/>
          </a:xfrm>
          <a:prstGeom prst="rect">
            <a:avLst/>
          </a:prstGeom>
        </p:spPr>
      </p:pic>
      <p:pic>
        <p:nvPicPr>
          <p:cNvPr id="2050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174" y="4193199"/>
            <a:ext cx="5127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8267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26252"/>
            <a:ext cx="9019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0 </a:t>
            </a:r>
            <a:r>
              <a:rPr lang="ru-RU" sz="4800" dirty="0">
                <a:solidFill>
                  <a:srgbClr val="FF0000"/>
                </a:solidFill>
              </a:rPr>
              <a:t>– </a:t>
            </a:r>
            <a:r>
              <a:rPr lang="ru-RU" sz="4800" i="1" dirty="0" smtClean="0">
                <a:solidFill>
                  <a:srgbClr val="FF0000"/>
                </a:solidFill>
              </a:rPr>
              <a:t>вероятно, исчезнувшие виды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276" y="5157191"/>
            <a:ext cx="33769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Соня </a:t>
            </a:r>
            <a:r>
              <a:rPr lang="ru-RU" sz="2800" b="1" dirty="0"/>
              <a:t>лесная</a:t>
            </a:r>
            <a:br>
              <a:rPr lang="ru-RU" sz="2800" b="1" dirty="0"/>
            </a:br>
            <a:r>
              <a:rPr lang="ru-RU" sz="2800" i="1" dirty="0" smtClean="0"/>
              <a:t>(</a:t>
            </a:r>
            <a:r>
              <a:rPr lang="la-Latn" sz="2800" i="1" dirty="0"/>
              <a:t>Dryomys nitedula</a:t>
            </a:r>
            <a:r>
              <a:rPr lang="ru-RU" sz="2800" i="1" dirty="0" smtClean="0"/>
              <a:t>)</a:t>
            </a:r>
            <a:endParaRPr lang="ru-RU" sz="28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07623" y="5157192"/>
            <a:ext cx="27896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Сапсан</a:t>
            </a:r>
          </a:p>
          <a:p>
            <a:pPr algn="ctr"/>
            <a:r>
              <a:rPr lang="ru-RU" sz="2800" i="1" dirty="0" smtClean="0"/>
              <a:t>(</a:t>
            </a:r>
            <a:r>
              <a:rPr lang="la-Latn" sz="2800" i="1" dirty="0" smtClean="0"/>
              <a:t>Falco peregrinus</a:t>
            </a:r>
            <a:r>
              <a:rPr lang="ru-RU" sz="2800" i="1" dirty="0" smtClean="0"/>
              <a:t>)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964816"/>
            <a:ext cx="3024336" cy="37588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436096" y="1011825"/>
            <a:ext cx="2859093" cy="37118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452605" y="4225665"/>
            <a:ext cx="510595" cy="758187"/>
          </a:xfrm>
          <a:prstGeom prst="rect">
            <a:avLst/>
          </a:prstGeom>
        </p:spPr>
      </p:pic>
      <p:pic>
        <p:nvPicPr>
          <p:cNvPr id="11" name="Рисунок 1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039891" y="4225664"/>
            <a:ext cx="510595" cy="7581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441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22" r="4584"/>
          <a:stretch/>
        </p:blipFill>
        <p:spPr>
          <a:xfrm>
            <a:off x="5179595" y="970495"/>
            <a:ext cx="2860296" cy="35889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63705" y="970495"/>
            <a:ext cx="2793374" cy="35889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27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 </a:t>
            </a:r>
            <a:r>
              <a:rPr lang="ru-RU" sz="3600" dirty="0">
                <a:solidFill>
                  <a:srgbClr val="FF0000"/>
                </a:solidFill>
              </a:rPr>
              <a:t>–</a:t>
            </a:r>
            <a:r>
              <a:rPr lang="ru-RU" sz="4800" dirty="0">
                <a:solidFill>
                  <a:srgbClr val="FF0000"/>
                </a:solidFill>
              </a:rPr>
              <a:t> </a:t>
            </a:r>
            <a:r>
              <a:rPr lang="ru-RU" sz="3600" i="1" dirty="0">
                <a:solidFill>
                  <a:srgbClr val="FF0000"/>
                </a:solidFill>
              </a:rPr>
              <a:t>находящиеся под </a:t>
            </a:r>
            <a:r>
              <a:rPr lang="ru-RU" sz="3600" i="1" dirty="0" smtClean="0">
                <a:solidFill>
                  <a:srgbClr val="FF0000"/>
                </a:solidFill>
              </a:rPr>
              <a:t>угрозой исчезновения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9224" y="5036223"/>
            <a:ext cx="40563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Камнеломка болотная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Царские очи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i="1" dirty="0" smtClean="0"/>
              <a:t>(</a:t>
            </a:r>
            <a:r>
              <a:rPr lang="la-Latn" sz="2800" i="1" dirty="0"/>
              <a:t>Saxifraga hirculus</a:t>
            </a:r>
            <a:r>
              <a:rPr lang="ru-RU" sz="2800" i="1" dirty="0" smtClean="0"/>
              <a:t>)</a:t>
            </a:r>
            <a:endParaRPr lang="ru-RU" sz="28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63295" y="5157192"/>
            <a:ext cx="32783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/>
              <a:t>Вы́хухоль </a:t>
            </a:r>
            <a:r>
              <a:rPr lang="ru-RU" sz="2800" b="1" dirty="0" smtClean="0"/>
              <a:t>русская</a:t>
            </a:r>
          </a:p>
          <a:p>
            <a:pPr algn="ctr"/>
            <a:r>
              <a:rPr lang="ru-RU" sz="2800" i="1" dirty="0" smtClean="0"/>
              <a:t>(</a:t>
            </a:r>
            <a:r>
              <a:rPr lang="la-Latn" sz="2800" i="1" dirty="0" smtClean="0"/>
              <a:t>Desmana moschata</a:t>
            </a:r>
            <a:r>
              <a:rPr lang="ru-RU" sz="2800" i="1" dirty="0" smtClean="0"/>
              <a:t>)</a:t>
            </a:r>
            <a:endParaRPr lang="ru-RU" sz="2800" b="1" dirty="0"/>
          </a:p>
        </p:txBody>
      </p:sp>
      <p:pic>
        <p:nvPicPr>
          <p:cNvPr id="10" name="Рисунок 9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396297" y="4180315"/>
            <a:ext cx="510595" cy="758187"/>
          </a:xfrm>
          <a:prstGeom prst="rect">
            <a:avLst/>
          </a:prstGeom>
        </p:spPr>
      </p:pic>
      <p:pic>
        <p:nvPicPr>
          <p:cNvPr id="11" name="Рисунок 1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784593" y="4180315"/>
            <a:ext cx="510595" cy="7581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332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266"/>
          <a:stretch/>
        </p:blipFill>
        <p:spPr>
          <a:xfrm>
            <a:off x="5249759" y="1004212"/>
            <a:ext cx="3135600" cy="30332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58" y="977389"/>
            <a:ext cx="3746086" cy="30600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704951" y="3654983"/>
            <a:ext cx="510595" cy="7581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48963"/>
            <a:ext cx="9127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2</a:t>
            </a:r>
            <a:r>
              <a:rPr lang="ru-RU" sz="3200" dirty="0">
                <a:solidFill>
                  <a:srgbClr val="FF0000"/>
                </a:solidFill>
              </a:rPr>
              <a:t>–</a:t>
            </a:r>
            <a:r>
              <a:rPr lang="ru-RU" sz="3200" i="1" dirty="0">
                <a:solidFill>
                  <a:srgbClr val="FF0000"/>
                </a:solidFill>
              </a:rPr>
              <a:t>с неуклонно сокращающейся численностью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9224" y="4583776"/>
            <a:ext cx="4056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Гвозди́ка</a:t>
            </a:r>
            <a:r>
              <a:rPr lang="ru-RU" sz="2800" b="1" dirty="0"/>
              <a:t> </a:t>
            </a:r>
            <a:r>
              <a:rPr lang="ru-RU" sz="2800" b="1" dirty="0" err="1"/>
              <a:t>пы́шная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i="1" dirty="0" smtClean="0"/>
              <a:t>(</a:t>
            </a:r>
            <a:r>
              <a:rPr lang="la-Latn" sz="2800" i="1" dirty="0"/>
              <a:t>Diánthus supérbus</a:t>
            </a:r>
            <a:r>
              <a:rPr lang="ru-RU" sz="2800" i="1" dirty="0" smtClean="0"/>
              <a:t>)</a:t>
            </a:r>
            <a:endParaRPr lang="ru-RU" sz="28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03606" y="4559169"/>
            <a:ext cx="44490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Зимородок обыкновенный</a:t>
            </a:r>
          </a:p>
          <a:p>
            <a:pPr algn="ctr"/>
            <a:r>
              <a:rPr lang="ru-RU" sz="2800" i="1" dirty="0" smtClean="0"/>
              <a:t>(</a:t>
            </a:r>
            <a:r>
              <a:rPr lang="la-Latn" sz="2800" i="1" dirty="0"/>
              <a:t>Alcedo atthis</a:t>
            </a:r>
            <a:r>
              <a:rPr lang="ru-RU" sz="2800" i="1" dirty="0" smtClean="0"/>
              <a:t>)</a:t>
            </a:r>
            <a:endParaRPr lang="ru-RU" sz="2800" b="1" dirty="0"/>
          </a:p>
        </p:txBody>
      </p:sp>
      <p:pic>
        <p:nvPicPr>
          <p:cNvPr id="11" name="Рисунок 1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385359" y="3658323"/>
            <a:ext cx="510595" cy="7581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423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223651" y="1109609"/>
            <a:ext cx="3417005" cy="28751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128"/>
          <a:stretch/>
        </p:blipFill>
        <p:spPr>
          <a:xfrm>
            <a:off x="611560" y="1109609"/>
            <a:ext cx="3348688" cy="28910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704951" y="3654983"/>
            <a:ext cx="510595" cy="7581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48963"/>
            <a:ext cx="91271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3</a:t>
            </a:r>
            <a:r>
              <a:rPr lang="ru-RU" sz="4000" b="1" dirty="0" smtClean="0">
                <a:solidFill>
                  <a:srgbClr val="FF0000"/>
                </a:solidFill>
              </a:rPr>
              <a:t>–</a:t>
            </a:r>
            <a:r>
              <a:rPr lang="ru-RU" sz="4000" b="1" i="1" dirty="0" smtClean="0">
                <a:solidFill>
                  <a:srgbClr val="FF0000"/>
                </a:solidFill>
              </a:rPr>
              <a:t>редкие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9224" y="4583776"/>
            <a:ext cx="40563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Вене́рин</a:t>
            </a:r>
            <a:r>
              <a:rPr lang="ru-RU" sz="2800" b="1" dirty="0"/>
              <a:t> </a:t>
            </a:r>
            <a:r>
              <a:rPr lang="ru-RU" sz="2800" b="1" dirty="0" err="1"/>
              <a:t>башмачо́к</a:t>
            </a:r>
            <a:r>
              <a:rPr lang="ru-RU" sz="2800" b="1" dirty="0"/>
              <a:t> </a:t>
            </a:r>
            <a:r>
              <a:rPr lang="ru-RU" sz="2800" b="1" dirty="0" err="1"/>
              <a:t>настоя́щий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i="1" dirty="0" smtClean="0"/>
              <a:t>(</a:t>
            </a:r>
            <a:r>
              <a:rPr lang="la-Latn" sz="2800" i="1" dirty="0"/>
              <a:t>Cypripedium calceolus</a:t>
            </a:r>
            <a:r>
              <a:rPr lang="ru-RU" sz="2800" i="1" dirty="0" smtClean="0"/>
              <a:t>)</a:t>
            </a:r>
            <a:endParaRPr lang="ru-RU" sz="28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98540" y="4641282"/>
            <a:ext cx="389741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/>
              <a:t>Махаон </a:t>
            </a:r>
            <a:r>
              <a:rPr lang="ru-RU" sz="2800" b="1" dirty="0" smtClean="0"/>
              <a:t>обыкновенный</a:t>
            </a:r>
          </a:p>
          <a:p>
            <a:pPr algn="ctr"/>
            <a:r>
              <a:rPr lang="ru-RU" sz="2800" i="1" dirty="0" smtClean="0"/>
              <a:t>(</a:t>
            </a:r>
            <a:r>
              <a:rPr lang="la-Latn" sz="2800" i="1" dirty="0"/>
              <a:t>Papilio machaon</a:t>
            </a:r>
            <a:r>
              <a:rPr lang="ru-RU" sz="2800" i="1" dirty="0" smtClean="0"/>
              <a:t>)</a:t>
            </a:r>
            <a:endParaRPr lang="ru-RU" sz="2800" b="1" dirty="0"/>
          </a:p>
        </p:txBody>
      </p:sp>
      <p:pic>
        <p:nvPicPr>
          <p:cNvPr id="11" name="Рисунок 1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385359" y="3658323"/>
            <a:ext cx="510595" cy="7581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62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02728" y="879960"/>
            <a:ext cx="2620107" cy="38854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05" y="1787374"/>
            <a:ext cx="2261917" cy="40003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550104" y="4194423"/>
            <a:ext cx="510595" cy="7581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48963"/>
            <a:ext cx="9127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4–</a:t>
            </a:r>
            <a:r>
              <a:rPr lang="ru-RU" sz="4800" b="1" i="1" dirty="0" smtClean="0">
                <a:solidFill>
                  <a:srgbClr val="FF0000"/>
                </a:solidFill>
              </a:rPr>
              <a:t>неопределенные </a:t>
            </a:r>
            <a:r>
              <a:rPr lang="ru-RU" sz="4800" b="1" i="1" dirty="0">
                <a:solidFill>
                  <a:srgbClr val="FF0000"/>
                </a:solidFill>
              </a:rPr>
              <a:t>по статусу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0104" y="879959"/>
            <a:ext cx="40563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Кувшинка четырёхгранная</a:t>
            </a:r>
            <a:br>
              <a:rPr lang="ru-RU" sz="2800" b="1" dirty="0"/>
            </a:br>
            <a:r>
              <a:rPr lang="ru-RU" sz="2800" i="1" dirty="0" smtClean="0"/>
              <a:t>(</a:t>
            </a:r>
            <a:r>
              <a:rPr lang="la-Latn" sz="2800" i="1" dirty="0"/>
              <a:t>Nymphaea tetragona</a:t>
            </a:r>
            <a:r>
              <a:rPr lang="ru-RU" sz="2800" i="1" dirty="0" smtClean="0"/>
              <a:t>)</a:t>
            </a:r>
            <a:endParaRPr lang="ru-RU" sz="28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5760122"/>
            <a:ext cx="28167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Сова ястребиная</a:t>
            </a:r>
          </a:p>
          <a:p>
            <a:pPr algn="ctr"/>
            <a:r>
              <a:rPr lang="ru-RU" sz="2800" i="1" dirty="0" smtClean="0"/>
              <a:t>(</a:t>
            </a:r>
            <a:r>
              <a:rPr lang="la-Latn" sz="2800" i="1" dirty="0"/>
              <a:t>Surnia ulula</a:t>
            </a:r>
            <a:r>
              <a:rPr lang="ru-RU" sz="2800" i="1" dirty="0" smtClean="0"/>
              <a:t>)</a:t>
            </a:r>
            <a:endParaRPr lang="ru-RU" sz="2800" b="1" dirty="0"/>
          </a:p>
        </p:txBody>
      </p:sp>
      <p:pic>
        <p:nvPicPr>
          <p:cNvPr id="11" name="Рисунок 1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445224" y="5478989"/>
            <a:ext cx="510595" cy="7581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854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891</Words>
  <Application>Microsoft Office PowerPoint</Application>
  <PresentationFormat>Экран (4:3)</PresentationFormat>
  <Paragraphs>151</Paragraphs>
  <Slides>27</Slides>
  <Notes>11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internet</cp:lastModifiedBy>
  <cp:revision>54</cp:revision>
  <dcterms:created xsi:type="dcterms:W3CDTF">2014-10-31T15:05:37Z</dcterms:created>
  <dcterms:modified xsi:type="dcterms:W3CDTF">2015-07-02T06:46:54Z</dcterms:modified>
</cp:coreProperties>
</file>